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xn----etbbhpfd3axw8i.xn--p1ai/docs/01.%20%D0%9D%D0%B0%D1%86%D0%B8%D0%BE%D0%BD%D0%B0%D0%BB%D1%8C%D0%BD%D1%8B%D0%B9%20%D1%81%D1%82%D0%B0%D0%BD%D0%B4%D0%B0%D1%80%D1%82%20%D0%98%D0%BD%D0%B4%D0%B5%D0%BA%D1%81%20%D0%B4%D0%B5%D0%BB%D0%BE%D0%B2%D0%BE%D0%B9%20%D1%80%D0%B5%D0%BF%D1%83%D1%82%D0%B0%D1%86%D0%B8%D0%B8%20%D1%81%D1%83%D0%B1%D1%8A%D0%B5%D0%BA%D1%82%D0%BE%D0%B2%20%D0%BF%D1%80%D0%B5%D0%B4%D0%BF%D1%80%D0%B8%D0%BD%D0%B8%D0%BC%D0%B0%D1%82%D0%B5%D0%BB%D1%8C%D1%81%D0%BA%D0%BE%D0%B9%20%D0%B4%D0%B5%D1%8F%D1%82%D0%B5%D0%BB%D1%8C%D0%BD%D0%BE%D1%81%D1%82%D0%B8%20(%D0%AD%D0%9A%D0%93-%20%D1%80%D0%B5%D0%B9%D1%82%D0%B8%D0%BD%D0%B3).%D0%9C%D0%B5%D1%82%D0%BE%D0%B4%D0%B8%D0%BA%D0%B0%20%D0%BE%D1%86%D0%B5%D0%BD%D0%BA%D0%B8%20%D0%B8%20%D0%BF%D0%BE%D1%80%D1%8F%D0%B4%D0%BE.pdf" TargetMode="External"/><Relationship Id="rId3" Type="http://schemas.openxmlformats.org/officeDocument/2006/relationships/hyperlink" Target="https://xn----etbbhpfd3axw8i.xn--p1ai/docs/%D0%A4%D0%BE%D1%80%D0%BC%D0%B0_%D1%81%D0%BE%D0%B3%D0%BB%D0%B0%D1%81%D0%B8%D1%8F_%D0%BA%D0%BE%D0%BC%D0%BF%D0%B0%D0%BD%D0%B8%D0%B8_%D0%BD%D0%B0_%D0%B2%D0%BA%D0%BB%D1%8E%D1%87%D0%B5%D0%BD%D0%B8%D0%B5_%D0%B2_%D0%AD%D0%9A%D0%93_%D1%80%D0%B5%D0%B9%D1%82%D0%B8%D0%BD%D0%B3.xlsx" TargetMode="External"/><Relationship Id="rId4" Type="http://schemas.openxmlformats.org/officeDocument/2006/relationships/hyperlink" Target="https://xn----etbbhpfd3axw8i.xn--p1ai/docs/%D0%9F%D1%80%D0%BE%D0%B5%D0%BA%D1%82_%D0%BC%D0%BE%D0%B4%D0%B5%D0%BB%D1%8C%D0%BD%D0%BE%D0%B3%D0%BE_%D0%B7%D0%B0%D0%BA%D0%BE%D0%BD%D0%B0_%D0%BE_%D1%80%D0%B0%D0%B7%D0%B2%D0%B8%D1%82%D0%B8%D0%B8_%D0%BE%D1%82%D0%B2%D0%B5%D1%82%D1%81%D1%82%D0%B2%D0%B5%D0%BD%D0%BD%D0%BE%D0%B3%D0%BE_%D0%B2%D0%B5%D0%B4%D0%B5%D0%BD%D0%B8%D1%8F_%D0%B1%D0%B8%D0%B7%D0%BD%D0%B5%D1%81%D0%B0.docx" TargetMode="External"/><Relationship Id="rId5" Type="http://schemas.openxmlformats.org/officeDocument/2006/relationships/hyperlink" Target="http://publication.pravo.gov.ru/document/31002024103000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0386540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2499" y="0"/>
            <a:ext cx="10287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0">
              <a:schemeClr val="accent5">
                <a:lumMod val="50000"/>
              </a:schemeClr>
            </a:gs>
            <a:gs pos="11000">
              <a:srgbClr val="FFFFFF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9296694" name="Заголовок 1"/>
          <p:cNvSpPr>
            <a:spLocks noGrp="1"/>
          </p:cNvSpPr>
          <p:nvPr>
            <p:ph type="ctrTitle"/>
          </p:nvPr>
        </p:nvSpPr>
        <p:spPr bwMode="auto">
          <a:xfrm flipH="0" flipV="0">
            <a:off x="1523999" y="1122363"/>
            <a:ext cx="9144000" cy="988077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sz="4200" b="1" i="0" u="none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Нормативные акты</a:t>
            </a:r>
            <a:endParaRPr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304132564" name="Подзаголовок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523999" y="2455955"/>
            <a:ext cx="9144000" cy="280184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sz="1800" b="1" u="none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1.</a:t>
            </a:r>
            <a:r>
              <a:rPr sz="1800" b="1" u="none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hlinkClick r:id="rId2" tooltip="https://xn----etbbhpfd3axw8i.xn--p1ai/docs/01.%20%D0%9D%D0%B0%D1%86%D0%B8%D0%BE%D0%BD%D0%B0%D0%BB%D1%8C%D0%BD%D1%8B%D0%B9%20%D1%81%D1%82%D0%B0%D0%BD%D0%B4%D0%B0%D1%80%D1%82%20%D0%98%D0%BD%D0%B4%D0%B5%D0%BA%D1%81%20%D0%B4%D0%B5%D0%BB%D0%BE%D0%B2%D0%BE%D0%B9%20%D1%80%D0%B5%D0%BF%D1%83%D1%82%D0%B0%D1%86%D0%B8%D0%B8%20%D1%81%D1%83%D0%B1%D1%8A%D0%B5%D0%BA%D1%82%D0%BE%D0%B2%20%D0%BF%D1%80%D0%B5%D0%B4%D0%BF%D1%80%D0%B8%D0%BD%D0%B8%D0%BC%D0%B0%D1%82%D0%B5%D0%BB%D1%8C%D1%81%D0%BA%D0%BE%D0%B9%20%D0%B4%D0%B5%D1%8F%D1%82%D0%B5%D0%BB%D1%8C%D0%BD%D0%BE%D1%81%D1%82%D0%B8%20(%D0%AD%D0%9A%D0%93-%20%D1%80%D0%B5%D0%B9%D1%82%D0%B8%D0%BD%D0%B3).%D0%9C%D0%B5%D1%82%D0%BE%D0%B4%D0%B8%D0%BA%D0%B0%20%D0%BE%D1%86%D0%B5%D0%BD%D0%BA%D0%B8%20%D0%B8%20%D0%BF%D0%BE%D1%80%D1%8F%D0%B4%D0%BE.pdf"/>
              </a:rPr>
              <a:t> </a:t>
            </a:r>
            <a:r>
              <a:rPr sz="1800" b="1" u="none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hlinkClick r:id="rId2" tooltip="https://xn----etbbhpfd3axw8i.xn--p1ai/docs/01.%20%D0%9D%D0%B0%D1%86%D0%B8%D0%BE%D0%BD%D0%B0%D0%BB%D1%8C%D0%BD%D1%8B%D0%B9%20%D1%81%D1%82%D0%B0%D0%BD%D0%B4%D0%B0%D1%80%D1%82%20%D0%98%D0%BD%D0%B4%D0%B5%D0%BA%D1%81%20%D0%B4%D0%B5%D0%BB%D0%BE%D0%B2%D0%BE%D0%B9%20%D1%80%D0%B5%D0%BF%D1%83%D1%82%D0%B0%D1%86%D0%B8%D0%B8%20%D1%81%D1%83%D0%B1%D1%8A%D0%B5%D0%BA%D1%82%D0%BE%D0%B2%20%D0%BF%D1%80%D0%B5%D0%B4%D0%BF%D1%80%D0%B8%D0%BD%D0%B8%D0%BC%D0%B0%D1%82%D0%B5%D0%BB%D1%8C%D1%81%D0%BA%D0%BE%D0%B9%20%D0%B4%D0%B5%D1%8F%D1%82%D0%B5%D0%BB%D1%8C%D0%BD%D0%BE%D1%81%D1%82%D0%B8%20(%D0%AD%D0%9A%D0%93-%20%D1%80%D0%B5%D0%B9%D1%82%D0%B8%D0%BD%D0%B3).%D0%9C%D0%B5%D1%82%D0%BE%D0%B4%D0%B8%D0%BA%D0%B0%20%D0%BE%D1%86%D0%B5%D0%BD%D0%BA%D0%B8%20%D0%B8%20%D0%BF%D0%BE%D1%80%D1%8F%D0%B4%D0%BE.pdf"/>
              </a:rPr>
              <a:t>Национальный стандарт «Индекс деловой репутации субъектов предпринимательской деятельности (ЭКГ-рейтинг). Методика оценки и порядок формирования ЭКГ-рейтинга ответственного бизнеса». ГОСТ Р 71198-2023</a:t>
            </a:r>
            <a:endParaRPr sz="1800" b="1" u="none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sz="1800" b="1" u="none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u="none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sz="1800" b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1800" b="1" u="none">
                <a:solidFill>
                  <a:schemeClr val="tx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3" tooltip="https://xn----etbbhpfd3axw8i.xn--p1ai/docs/%D0%A4%D0%BE%D1%80%D0%BC%D0%B0_%D1%81%D0%BE%D0%B3%D0%BB%D0%B0%D1%81%D0%B8%D1%8F_%D0%BA%D0%BE%D0%BC%D0%BF%D0%B0%D0%BD%D0%B8%D0%B8_%D0%BD%D0%B0_%D0%B2%D0%BA%D0%BB%D1%8E%D1%87%D0%B5%D0%BD%D0%B8%D0%B5_%D0%B2_%D0%AD%D0%9A%D0%93_%D1%80%D0%B5%D0%B9%D1%82%D0%B8%D0%BD%D0%B3.xlsx"/>
              </a:rPr>
              <a:t>Форма согласия компании на включение в ЭКГ-рейтинг</a:t>
            </a:r>
            <a:endParaRPr sz="1800" b="1" u="none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sz="1800" b="1" u="none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4" tooltip="https://xn----etbbhpfd3axw8i.xn--p1ai/docs/%D0%9F%D1%80%D0%BE%D0%B5%D0%BA%D1%82_%D0%BC%D0%BE%D0%B4%D0%B5%D0%BB%D1%8C%D0%BD%D0%BE%D0%B3%D0%BE_%D0%B7%D0%B0%D0%BA%D0%BE%D0%BD%D0%B0_%D0%BE_%D1%80%D0%B0%D0%B7%D0%B2%D0%B8%D1%82%D0%B8%D0%B8_%D0%BE%D1%82%D0%B2%D0%B5%D1%82%D1%81%D1%82%D0%B2%D0%B5%D0%BD%D0%BD%D0%BE%D0%B3%D0%BE_%D0%B2%D0%B5%D0%B4%D0%B5%D0%BD%D0%B8%D1%8F_%D0%B1%D0%B8%D0%B7%D0%BD%D0%B5%D1%81%D0%B0.docx"/>
              </a:rPr>
              <a:t>3. </a:t>
            </a:r>
            <a:r>
              <a:rPr sz="1800" b="1" u="none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4" tooltip="https://xn----etbbhpfd3axw8i.xn--p1ai/docs/%D0%9F%D1%80%D0%BE%D0%B5%D0%BA%D1%82_%D0%BC%D0%BE%D0%B4%D0%B5%D0%BB%D1%8C%D0%BD%D0%BE%D0%B3%D0%BE_%D0%B7%D0%B0%D0%BA%D0%BE%D0%BD%D0%B0_%D0%BE_%D1%80%D0%B0%D0%B7%D0%B2%D0%B8%D1%82%D0%B8%D0%B8_%D0%BE%D1%82%D0%B2%D0%B5%D1%82%D1%81%D1%82%D0%B2%D0%B5%D0%BD%D0%BD%D0%BE%D0%B3%D0%BE_%D0%B2%D0%B5%D0%B4%D0%B5%D0%BD%D0%B8%D1%8F_%D0%B1%D0%B8%D0%B7%D0%BD%D0%B5%D1%81%D0%B0.docx"/>
              </a:rPr>
              <a:t>Проект модельного закона о развитии ответственного ведения бизнеса в субъекте Российской Федерации</a:t>
            </a:r>
            <a:endParaRPr sz="1800" b="1" u="none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sz="1800" b="1" u="none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5" tooltip="http://publication.pravo.gov.ru/document/3100202410300012"/>
              </a:rPr>
              <a:t>4. </a:t>
            </a:r>
            <a:r>
              <a:rPr sz="1800" b="1" u="none">
                <a:solidFill>
                  <a:schemeClr val="tx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5" tooltip="http://publication.pravo.gov.ru/document/3100202410300012"/>
              </a:rPr>
              <a:t>Закон Белгородской области от 30.10.2024 № 415</a:t>
            </a:r>
            <a:br>
              <a:rPr sz="1800" b="1" u="none">
                <a:solidFill>
                  <a:schemeClr val="tx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5" tooltip="http://publication.pravo.gov.ru/document/3100202410300012"/>
              </a:rPr>
            </a:br>
            <a:r>
              <a:rPr sz="1800" b="1" u="none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hlinkClick r:id="rId5" tooltip="http://publication.pravo.gov.ru/document/3100202410300012"/>
              </a:rPr>
              <a:t>"О развитии ответственного ведения бизнеса в Белгородской области"</a:t>
            </a:r>
            <a:endParaRPr sz="1800" b="1" u="none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sz="18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Р7-Офис/2025.2.1.801</Application>
  <DocSecurity>0</DocSecurity>
  <PresentationFormat>Widescreen</PresentationFormat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user</cp:lastModifiedBy>
  <cp:revision>6</cp:revision>
  <dcterms:modified xsi:type="dcterms:W3CDTF">2025-05-14T11:43:54Z</dcterms:modified>
  <cp:category/>
  <cp:contentStatus/>
  <cp:version/>
</cp:coreProperties>
</file>